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Proxima Nova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Montserrat Black"/>
      <p:bold r:id="rId31"/>
      <p:boldItalic r:id="rId32"/>
    </p:embeddedFont>
    <p:embeddedFont>
      <p:font typeface="Montserrat Medium"/>
      <p:regular r:id="rId33"/>
      <p:bold r:id="rId34"/>
      <p:italic r:id="rId35"/>
      <p:boldItalic r:id="rId36"/>
    </p:embeddedFont>
    <p:embeddedFont>
      <p:font typeface="Montserrat ExtraBold"/>
      <p:bold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3E3EF68-5873-4E85-9644-DF2FCB73BCFB}">
  <a:tblStyle styleId="{A3E3EF68-5873-4E85-9644-DF2FCB73BCF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roximaNova-bold.fntdata"/><Relationship Id="rId23" Type="http://schemas.openxmlformats.org/officeDocument/2006/relationships/font" Target="fonts/ProximaNov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roximaNova-boldItalic.fntdata"/><Relationship Id="rId25" Type="http://schemas.openxmlformats.org/officeDocument/2006/relationships/font" Target="fonts/ProximaNova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Black-bold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Black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bold.fntdata"/><Relationship Id="rId15" Type="http://schemas.openxmlformats.org/officeDocument/2006/relationships/slide" Target="slides/slide10.xml"/><Relationship Id="rId37" Type="http://schemas.openxmlformats.org/officeDocument/2006/relationships/font" Target="fonts/MontserratExtraBold-bold.fntdata"/><Relationship Id="rId14" Type="http://schemas.openxmlformats.org/officeDocument/2006/relationships/slide" Target="slides/slide9.xml"/><Relationship Id="rId36" Type="http://schemas.openxmlformats.org/officeDocument/2006/relationships/font" Target="fonts/MontserratMedium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MontserratExtraBold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866438d498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866438d498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21a5b2b8e8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21a5b2b8e8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21a5b2b8e8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21a5b2b8e8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2460a96a5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2460a96a5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21a5b2b8e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21a5b2b8e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4d97187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4d97187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21a5b2b8e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21a5b2b8e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21a5b2b8e8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21a5b2b8e8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fff66f77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fff66f7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66438d498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66438d498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21a5b2b8e8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21a5b2b8e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21a5b2b8e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21a5b2b8e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21a5b2b8e8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21a5b2b8e8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21a5b2b8e8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21a5b2b8e8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21a5b2b8e8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21a5b2b8e8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1a5b2b8e8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1a5b2b8e8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10625" y="1337725"/>
            <a:ext cx="36450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061825" y="3961400"/>
            <a:ext cx="3193800" cy="7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2085300" y="3868895"/>
            <a:ext cx="2086800" cy="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hasCustomPrompt="1" type="title"/>
          </p:nvPr>
        </p:nvSpPr>
        <p:spPr>
          <a:xfrm>
            <a:off x="713225" y="1106125"/>
            <a:ext cx="77175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713250" y="3152225"/>
            <a:ext cx="7717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4886073" y="2129860"/>
            <a:ext cx="12984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subTitle"/>
          </p:nvPr>
        </p:nvSpPr>
        <p:spPr>
          <a:xfrm>
            <a:off x="4886075" y="2353666"/>
            <a:ext cx="2295000" cy="4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54" name="Google Shape;54;p13"/>
          <p:cNvSpPr txBox="1"/>
          <p:nvPr>
            <p:ph idx="3" type="subTitle"/>
          </p:nvPr>
        </p:nvSpPr>
        <p:spPr>
          <a:xfrm>
            <a:off x="3093463" y="638850"/>
            <a:ext cx="12975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4" type="subTitle"/>
          </p:nvPr>
        </p:nvSpPr>
        <p:spPr>
          <a:xfrm>
            <a:off x="6345126" y="3854675"/>
            <a:ext cx="22938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56" name="Google Shape;56;p13"/>
          <p:cNvSpPr txBox="1"/>
          <p:nvPr>
            <p:ph idx="5" type="subTitle"/>
          </p:nvPr>
        </p:nvSpPr>
        <p:spPr>
          <a:xfrm>
            <a:off x="6345113" y="3626249"/>
            <a:ext cx="12984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6" type="subTitle"/>
          </p:nvPr>
        </p:nvSpPr>
        <p:spPr>
          <a:xfrm>
            <a:off x="3093477" y="858163"/>
            <a:ext cx="22950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58" name="Google Shape;58;p13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>
            <p:ph type="title"/>
          </p:nvPr>
        </p:nvSpPr>
        <p:spPr>
          <a:xfrm>
            <a:off x="618600" y="3485800"/>
            <a:ext cx="1674900" cy="10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3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606000" y="3159760"/>
            <a:ext cx="12984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2" type="subTitle"/>
          </p:nvPr>
        </p:nvSpPr>
        <p:spPr>
          <a:xfrm>
            <a:off x="3615025" y="3667394"/>
            <a:ext cx="19203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65" name="Google Shape;65;p14"/>
          <p:cNvSpPr txBox="1"/>
          <p:nvPr>
            <p:ph idx="3" type="subTitle"/>
          </p:nvPr>
        </p:nvSpPr>
        <p:spPr>
          <a:xfrm>
            <a:off x="6633275" y="1107480"/>
            <a:ext cx="12975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4" type="subTitle"/>
          </p:nvPr>
        </p:nvSpPr>
        <p:spPr>
          <a:xfrm>
            <a:off x="6633275" y="3667394"/>
            <a:ext cx="19203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67" name="Google Shape;67;p14"/>
          <p:cNvSpPr txBox="1"/>
          <p:nvPr>
            <p:ph idx="5" type="subTitle"/>
          </p:nvPr>
        </p:nvSpPr>
        <p:spPr>
          <a:xfrm>
            <a:off x="6633275" y="3159760"/>
            <a:ext cx="12984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6" type="subTitle"/>
          </p:nvPr>
        </p:nvSpPr>
        <p:spPr>
          <a:xfrm>
            <a:off x="6633275" y="1616071"/>
            <a:ext cx="19206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69" name="Google Shape;69;p14"/>
          <p:cNvSpPr txBox="1"/>
          <p:nvPr>
            <p:ph hasCustomPrompt="1" type="title"/>
          </p:nvPr>
        </p:nvSpPr>
        <p:spPr>
          <a:xfrm>
            <a:off x="5951800" y="1056943"/>
            <a:ext cx="832200" cy="5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0" name="Google Shape;70;p14"/>
          <p:cNvSpPr txBox="1"/>
          <p:nvPr>
            <p:ph idx="7" type="subTitle"/>
          </p:nvPr>
        </p:nvSpPr>
        <p:spPr>
          <a:xfrm>
            <a:off x="3607454" y="1109348"/>
            <a:ext cx="12975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8" type="subTitle"/>
          </p:nvPr>
        </p:nvSpPr>
        <p:spPr>
          <a:xfrm>
            <a:off x="3607454" y="1616071"/>
            <a:ext cx="19206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72" name="Google Shape;72;p14"/>
          <p:cNvSpPr txBox="1"/>
          <p:nvPr>
            <p:ph hasCustomPrompt="1" idx="9" type="title"/>
          </p:nvPr>
        </p:nvSpPr>
        <p:spPr>
          <a:xfrm>
            <a:off x="2922354" y="1056943"/>
            <a:ext cx="832200" cy="5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3" name="Google Shape;73;p14"/>
          <p:cNvSpPr txBox="1"/>
          <p:nvPr>
            <p:ph hasCustomPrompt="1" idx="13" type="title"/>
          </p:nvPr>
        </p:nvSpPr>
        <p:spPr>
          <a:xfrm>
            <a:off x="2922354" y="3114019"/>
            <a:ext cx="832200" cy="5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/>
          <p:nvPr>
            <p:ph hasCustomPrompt="1" idx="14" type="title"/>
          </p:nvPr>
        </p:nvSpPr>
        <p:spPr>
          <a:xfrm>
            <a:off x="5950150" y="3115069"/>
            <a:ext cx="835500" cy="51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5" name="Google Shape;75;p14"/>
          <p:cNvSpPr/>
          <p:nvPr/>
        </p:nvSpPr>
        <p:spPr>
          <a:xfrm>
            <a:off x="712251" y="4571700"/>
            <a:ext cx="16062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>
            <p:ph idx="15" type="title"/>
          </p:nvPr>
        </p:nvSpPr>
        <p:spPr>
          <a:xfrm>
            <a:off x="618600" y="3485800"/>
            <a:ext cx="1581300" cy="10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AND_BODY_1">
    <p:bg>
      <p:bgPr>
        <a:solidFill>
          <a:schemeClr val="lt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32900" y="542061"/>
            <a:ext cx="2878200" cy="94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2699400" y="1760936"/>
            <a:ext cx="37452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5"/>
          <p:cNvSpPr/>
          <p:nvPr/>
        </p:nvSpPr>
        <p:spPr>
          <a:xfrm>
            <a:off x="3768900" y="1482761"/>
            <a:ext cx="16062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>
            <p:ph idx="2" type="subTitle"/>
          </p:nvPr>
        </p:nvSpPr>
        <p:spPr>
          <a:xfrm>
            <a:off x="2699400" y="2144936"/>
            <a:ext cx="37452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2" name="Google Shape;82;p15"/>
          <p:cNvSpPr txBox="1"/>
          <p:nvPr/>
        </p:nvSpPr>
        <p:spPr>
          <a:xfrm>
            <a:off x="2711400" y="3638741"/>
            <a:ext cx="37212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000">
                <a:solidFill>
                  <a:srgbClr val="EEEEEE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000">
                <a:solidFill>
                  <a:srgbClr val="EEEEEE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000">
                <a:solidFill>
                  <a:srgbClr val="EEEEEE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1000">
              <a:solidFill>
                <a:srgbClr val="EEEEE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38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02">
  <p:cSld name="TITLE_AND_BODY_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 txBox="1"/>
          <p:nvPr>
            <p:ph idx="1" type="subTitle"/>
          </p:nvPr>
        </p:nvSpPr>
        <p:spPr>
          <a:xfrm>
            <a:off x="2199900" y="1106239"/>
            <a:ext cx="6396000" cy="28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6" name="Google Shape;86;p16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>
            <p:ph type="title"/>
          </p:nvPr>
        </p:nvSpPr>
        <p:spPr>
          <a:xfrm>
            <a:off x="533600" y="3485800"/>
            <a:ext cx="1666200" cy="10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386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 txBox="1"/>
          <p:nvPr>
            <p:ph idx="1" type="subTitle"/>
          </p:nvPr>
        </p:nvSpPr>
        <p:spPr>
          <a:xfrm>
            <a:off x="3437276" y="3091196"/>
            <a:ext cx="1920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91" name="Google Shape;91;p17"/>
          <p:cNvSpPr txBox="1"/>
          <p:nvPr>
            <p:ph idx="2" type="subTitle"/>
          </p:nvPr>
        </p:nvSpPr>
        <p:spPr>
          <a:xfrm>
            <a:off x="3446301" y="3507175"/>
            <a:ext cx="17373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92" name="Google Shape;92;p17"/>
          <p:cNvSpPr txBox="1"/>
          <p:nvPr>
            <p:ph idx="3" type="subTitle"/>
          </p:nvPr>
        </p:nvSpPr>
        <p:spPr>
          <a:xfrm>
            <a:off x="6510175" y="1090675"/>
            <a:ext cx="1920600" cy="35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idx="4" type="subTitle"/>
          </p:nvPr>
        </p:nvSpPr>
        <p:spPr>
          <a:xfrm>
            <a:off x="6510175" y="3507325"/>
            <a:ext cx="1738500" cy="5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94" name="Google Shape;94;p17"/>
          <p:cNvSpPr txBox="1"/>
          <p:nvPr>
            <p:ph idx="5" type="subTitle"/>
          </p:nvPr>
        </p:nvSpPr>
        <p:spPr>
          <a:xfrm>
            <a:off x="6510173" y="3091196"/>
            <a:ext cx="19206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95" name="Google Shape;95;p17"/>
          <p:cNvSpPr txBox="1"/>
          <p:nvPr>
            <p:ph idx="6" type="subTitle"/>
          </p:nvPr>
        </p:nvSpPr>
        <p:spPr>
          <a:xfrm>
            <a:off x="6510183" y="1516500"/>
            <a:ext cx="17373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96" name="Google Shape;96;p17"/>
          <p:cNvSpPr txBox="1"/>
          <p:nvPr>
            <p:ph idx="7" type="subTitle"/>
          </p:nvPr>
        </p:nvSpPr>
        <p:spPr>
          <a:xfrm>
            <a:off x="3438730" y="1092775"/>
            <a:ext cx="1920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idx="8" type="subTitle"/>
          </p:nvPr>
        </p:nvSpPr>
        <p:spPr>
          <a:xfrm>
            <a:off x="3438730" y="1520740"/>
            <a:ext cx="17373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98" name="Google Shape;98;p17"/>
          <p:cNvSpPr txBox="1"/>
          <p:nvPr>
            <p:ph type="title"/>
          </p:nvPr>
        </p:nvSpPr>
        <p:spPr>
          <a:xfrm>
            <a:off x="618600" y="3485800"/>
            <a:ext cx="1581300" cy="10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17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2449451" y="3072141"/>
            <a:ext cx="1234500" cy="3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2" type="subTitle"/>
          </p:nvPr>
        </p:nvSpPr>
        <p:spPr>
          <a:xfrm>
            <a:off x="2449451" y="3511603"/>
            <a:ext cx="18744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04" name="Google Shape;104;p18"/>
          <p:cNvSpPr txBox="1"/>
          <p:nvPr>
            <p:ph idx="3" type="subTitle"/>
          </p:nvPr>
        </p:nvSpPr>
        <p:spPr>
          <a:xfrm>
            <a:off x="4577387" y="1062099"/>
            <a:ext cx="1234500" cy="3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4" type="subTitle"/>
          </p:nvPr>
        </p:nvSpPr>
        <p:spPr>
          <a:xfrm>
            <a:off x="4577387" y="3511753"/>
            <a:ext cx="1875600" cy="5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06" name="Google Shape;106;p18"/>
          <p:cNvSpPr txBox="1"/>
          <p:nvPr>
            <p:ph idx="5" type="subTitle"/>
          </p:nvPr>
        </p:nvSpPr>
        <p:spPr>
          <a:xfrm>
            <a:off x="4577387" y="3070791"/>
            <a:ext cx="1234500" cy="38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107" name="Google Shape;107;p18"/>
          <p:cNvSpPr txBox="1"/>
          <p:nvPr>
            <p:ph idx="6" type="subTitle"/>
          </p:nvPr>
        </p:nvSpPr>
        <p:spPr>
          <a:xfrm>
            <a:off x="4577387" y="1518620"/>
            <a:ext cx="18744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08" name="Google Shape;108;p18"/>
          <p:cNvSpPr txBox="1"/>
          <p:nvPr>
            <p:ph idx="7" type="subTitle"/>
          </p:nvPr>
        </p:nvSpPr>
        <p:spPr>
          <a:xfrm>
            <a:off x="2449451" y="1062099"/>
            <a:ext cx="1234500" cy="3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109" name="Google Shape;109;p18"/>
          <p:cNvSpPr txBox="1"/>
          <p:nvPr>
            <p:ph idx="8" type="subTitle"/>
          </p:nvPr>
        </p:nvSpPr>
        <p:spPr>
          <a:xfrm>
            <a:off x="2449451" y="1518620"/>
            <a:ext cx="18744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10" name="Google Shape;110;p18"/>
          <p:cNvSpPr txBox="1"/>
          <p:nvPr>
            <p:ph type="title"/>
          </p:nvPr>
        </p:nvSpPr>
        <p:spPr>
          <a:xfrm>
            <a:off x="618600" y="3485800"/>
            <a:ext cx="1581300" cy="10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18"/>
          <p:cNvSpPr txBox="1"/>
          <p:nvPr>
            <p:ph idx="9" type="subTitle"/>
          </p:nvPr>
        </p:nvSpPr>
        <p:spPr>
          <a:xfrm>
            <a:off x="6705329" y="1062099"/>
            <a:ext cx="1234500" cy="3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112" name="Google Shape;112;p18"/>
          <p:cNvSpPr txBox="1"/>
          <p:nvPr>
            <p:ph idx="13" type="subTitle"/>
          </p:nvPr>
        </p:nvSpPr>
        <p:spPr>
          <a:xfrm>
            <a:off x="6705329" y="3511753"/>
            <a:ext cx="1875600" cy="5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13" name="Google Shape;113;p18"/>
          <p:cNvSpPr txBox="1"/>
          <p:nvPr>
            <p:ph idx="14" type="subTitle"/>
          </p:nvPr>
        </p:nvSpPr>
        <p:spPr>
          <a:xfrm>
            <a:off x="6705329" y="3070791"/>
            <a:ext cx="1234800" cy="38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15" type="subTitle"/>
          </p:nvPr>
        </p:nvSpPr>
        <p:spPr>
          <a:xfrm>
            <a:off x="6705329" y="1518620"/>
            <a:ext cx="18744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15" name="Google Shape;115;p18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4"/>
          <p:cNvSpPr txBox="1"/>
          <p:nvPr>
            <p:ph type="title"/>
          </p:nvPr>
        </p:nvSpPr>
        <p:spPr>
          <a:xfrm>
            <a:off x="618600" y="3485800"/>
            <a:ext cx="1581300" cy="10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2390975" y="632375"/>
            <a:ext cx="6286500" cy="39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" name="Google Shape;18;p4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1386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 txBox="1"/>
          <p:nvPr>
            <p:ph type="title"/>
          </p:nvPr>
        </p:nvSpPr>
        <p:spPr>
          <a:xfrm>
            <a:off x="618600" y="3485800"/>
            <a:ext cx="1581300" cy="10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subTitle"/>
          </p:nvPr>
        </p:nvSpPr>
        <p:spPr>
          <a:xfrm>
            <a:off x="5785392" y="1651700"/>
            <a:ext cx="2555400" cy="35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5785392" y="1851250"/>
            <a:ext cx="2990100" cy="23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3" type="subTitle"/>
          </p:nvPr>
        </p:nvSpPr>
        <p:spPr>
          <a:xfrm>
            <a:off x="2439475" y="1653800"/>
            <a:ext cx="2551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4" type="subTitle"/>
          </p:nvPr>
        </p:nvSpPr>
        <p:spPr>
          <a:xfrm>
            <a:off x="2439475" y="1849750"/>
            <a:ext cx="2992500" cy="23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6" name="Google Shape;26;p5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6"/>
          <p:cNvSpPr txBox="1"/>
          <p:nvPr>
            <p:ph type="title"/>
          </p:nvPr>
        </p:nvSpPr>
        <p:spPr>
          <a:xfrm>
            <a:off x="466925" y="3485800"/>
            <a:ext cx="1733100" cy="10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6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idx="1" type="body"/>
          </p:nvPr>
        </p:nvSpPr>
        <p:spPr>
          <a:xfrm>
            <a:off x="2645425" y="1014675"/>
            <a:ext cx="52788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618600" y="3485800"/>
            <a:ext cx="1581300" cy="10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7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1037500" y="1786475"/>
            <a:ext cx="7082100" cy="14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0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4030266" y="3166525"/>
            <a:ext cx="3831600" cy="5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type="title"/>
          </p:nvPr>
        </p:nvSpPr>
        <p:spPr>
          <a:xfrm>
            <a:off x="4614100" y="2472866"/>
            <a:ext cx="3816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4614100" y="4063266"/>
            <a:ext cx="2852700" cy="6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/>
          <p:nvPr/>
        </p:nvSpPr>
        <p:spPr>
          <a:xfrm>
            <a:off x="-36075" y="0"/>
            <a:ext cx="4465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9"/>
          <p:cNvSpPr txBox="1"/>
          <p:nvPr>
            <p:ph hasCustomPrompt="1" idx="2" type="title"/>
          </p:nvPr>
        </p:nvSpPr>
        <p:spPr>
          <a:xfrm>
            <a:off x="2198025" y="2553241"/>
            <a:ext cx="2452500" cy="12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03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9"/>
          <p:cNvSpPr/>
          <p:nvPr/>
        </p:nvSpPr>
        <p:spPr>
          <a:xfrm>
            <a:off x="234232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2466" y="445025"/>
            <a:ext cx="8192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b="1"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97845" y="1152475"/>
            <a:ext cx="8192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5760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19">
          <p15:clr>
            <a:srgbClr val="EA4335"/>
          </p15:clr>
        </p15:guide>
        <p15:guide id="7" pos="44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/>
        </p:nvSpPr>
        <p:spPr>
          <a:xfrm>
            <a:off x="-41125" y="-117425"/>
            <a:ext cx="4789500" cy="276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 txBox="1"/>
          <p:nvPr>
            <p:ph type="ctrTitle"/>
          </p:nvPr>
        </p:nvSpPr>
        <p:spPr>
          <a:xfrm>
            <a:off x="52850" y="274975"/>
            <a:ext cx="4238100" cy="3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00"/>
              <a:t>Text Analysis of </a:t>
            </a:r>
            <a:r>
              <a:rPr lang="en" sz="3700"/>
              <a:t>Reddit</a:t>
            </a:r>
            <a:r>
              <a:rPr lang="en" sz="3700"/>
              <a:t> Posts on the </a:t>
            </a:r>
            <a:r>
              <a:rPr lang="en" sz="3700"/>
              <a:t> </a:t>
            </a:r>
            <a:r>
              <a:rPr lang="en" sz="3700">
                <a:solidFill>
                  <a:schemeClr val="dk2"/>
                </a:solidFill>
              </a:rPr>
              <a:t>Russia-Ukraine War</a:t>
            </a:r>
            <a:r>
              <a:rPr lang="en" sz="3700"/>
              <a:t> </a:t>
            </a:r>
            <a:endParaRPr sz="3700"/>
          </a:p>
        </p:txBody>
      </p:sp>
      <p:sp>
        <p:nvSpPr>
          <p:cNvPr id="122" name="Google Shape;122;p19"/>
          <p:cNvSpPr txBox="1"/>
          <p:nvPr>
            <p:ph idx="1" type="subTitle"/>
          </p:nvPr>
        </p:nvSpPr>
        <p:spPr>
          <a:xfrm>
            <a:off x="1061825" y="3961400"/>
            <a:ext cx="3193800" cy="7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 Blass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Metis NLP Module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 April 2022</a:t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556" y="0"/>
            <a:ext cx="754544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5485800" y="4773600"/>
            <a:ext cx="4789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https://external-content.duckduckgo.com/iu/?u=https%3A%2F%2Fgeostrategicmedia.com%2Fwp-content%2Fuploads%2F2021%2F04%2Fdonbass-war.jpg&amp;f=1&amp;nofb=1</a:t>
            </a:r>
            <a:endParaRPr sz="800">
              <a:solidFill>
                <a:schemeClr val="lt1"/>
              </a:solidFill>
            </a:endParaRPr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850" y="4265775"/>
            <a:ext cx="623325" cy="62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8"/>
          <p:cNvSpPr txBox="1"/>
          <p:nvPr>
            <p:ph type="title"/>
          </p:nvPr>
        </p:nvSpPr>
        <p:spPr>
          <a:xfrm>
            <a:off x="3132900" y="542061"/>
            <a:ext cx="2878200" cy="94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9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9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cxnSp>
        <p:nvCxnSpPr>
          <p:cNvPr id="338" name="Google Shape;338;p29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29"/>
          <p:cNvSpPr txBox="1"/>
          <p:nvPr/>
        </p:nvSpPr>
        <p:spPr>
          <a:xfrm>
            <a:off x="2612875" y="1153475"/>
            <a:ext cx="61476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Eliminate posts by the moderator</a:t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Explore more topic extraction with CorEx</a:t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Foreign language translations for non-English posts</a:t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0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0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cxnSp>
        <p:nvCxnSpPr>
          <p:cNvPr id="346" name="Google Shape;346;p30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1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</a:t>
            </a:r>
            <a:endParaRPr/>
          </a:p>
        </p:txBody>
      </p:sp>
      <p:cxnSp>
        <p:nvCxnSpPr>
          <p:cNvPr id="353" name="Google Shape;353;p31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4" name="Google Shape;354;p31"/>
          <p:cNvSpPr txBox="1"/>
          <p:nvPr/>
        </p:nvSpPr>
        <p:spPr>
          <a:xfrm>
            <a:off x="2718550" y="1121475"/>
            <a:ext cx="5895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Raw data from Reddit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Remove numbers and URLs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Merge data sets with information from Wikipedia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Sentiment analysis by topic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Topic modeling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2"/>
          <p:cNvSpPr txBox="1"/>
          <p:nvPr/>
        </p:nvSpPr>
        <p:spPr>
          <a:xfrm>
            <a:off x="2759425" y="192725"/>
            <a:ext cx="613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Do any users </a:t>
            </a:r>
            <a:r>
              <a:rPr b="1" lang="en"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dominate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the conversation?</a:t>
            </a:r>
            <a:endParaRPr b="1"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0" name="Google Shape;360;p32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2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cxnSp>
        <p:nvCxnSpPr>
          <p:cNvPr id="362" name="Google Shape;362;p32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3" name="Google Shape;363;p32"/>
          <p:cNvSpPr txBox="1"/>
          <p:nvPr/>
        </p:nvSpPr>
        <p:spPr>
          <a:xfrm>
            <a:off x="2525" y="1209550"/>
            <a:ext cx="2193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Post text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Country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GDP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Democracy index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Abstained at UN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Processed text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4" name="Google Shape;3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350" y="2820550"/>
            <a:ext cx="1257308" cy="45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8725" y="685325"/>
            <a:ext cx="6235500" cy="432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3"/>
          <p:cNvSpPr txBox="1"/>
          <p:nvPr/>
        </p:nvSpPr>
        <p:spPr>
          <a:xfrm>
            <a:off x="2759425" y="192725"/>
            <a:ext cx="613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Do any users </a:t>
            </a:r>
            <a:r>
              <a:rPr b="1" lang="en"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dominate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the conversation?</a:t>
            </a:r>
            <a:endParaRPr b="1"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1" name="Google Shape;371;p33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3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cxnSp>
        <p:nvCxnSpPr>
          <p:cNvPr id="373" name="Google Shape;373;p33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4" name="Google Shape;374;p33"/>
          <p:cNvSpPr txBox="1"/>
          <p:nvPr/>
        </p:nvSpPr>
        <p:spPr>
          <a:xfrm>
            <a:off x="2525" y="1209550"/>
            <a:ext cx="2193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Post text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Country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GDP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Democracy index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Abstained at UN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Processed text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5" name="Google Shape;3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350" y="2820550"/>
            <a:ext cx="1257308" cy="45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7050" y="798400"/>
            <a:ext cx="6538672" cy="415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/>
          <p:nvPr/>
        </p:nvSpPr>
        <p:spPr>
          <a:xfrm>
            <a:off x="2759425" y="192725"/>
            <a:ext cx="613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Which countries discuss </a:t>
            </a:r>
            <a:r>
              <a:rPr b="1" lang="en"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Ukraine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the most?</a:t>
            </a:r>
            <a:endParaRPr b="1"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" name="Google Shape;382;p34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4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cxnSp>
        <p:nvCxnSpPr>
          <p:cNvPr id="384" name="Google Shape;384;p34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5" name="Google Shape;385;p34"/>
          <p:cNvSpPr txBox="1"/>
          <p:nvPr/>
        </p:nvSpPr>
        <p:spPr>
          <a:xfrm>
            <a:off x="2525" y="1209550"/>
            <a:ext cx="2193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Post text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Country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GDP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Democracy index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Abstained at UN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Processed text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6" name="Google Shape;38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350" y="2820550"/>
            <a:ext cx="1257308" cy="45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0600" y="786800"/>
            <a:ext cx="6182548" cy="405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5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5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Extraction</a:t>
            </a:r>
            <a:endParaRPr/>
          </a:p>
        </p:txBody>
      </p:sp>
      <p:cxnSp>
        <p:nvCxnSpPr>
          <p:cNvPr id="394" name="Google Shape;394;p35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395" name="Google Shape;395;p35"/>
          <p:cNvGraphicFramePr/>
          <p:nvPr/>
        </p:nvGraphicFramePr>
        <p:xfrm>
          <a:off x="2719850" y="49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{A3E3EF68-5873-4E85-9644-DF2FCB73BCFB}</a:tableStyleId>
              </a:tblPr>
              <a:tblGrid>
                <a:gridCol w="521375"/>
                <a:gridCol w="947425"/>
                <a:gridCol w="837150"/>
                <a:gridCol w="1917525"/>
                <a:gridCol w="1747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 #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Anchors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Prevalence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 terms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president, putin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8.88%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putin, president, wish, trump, government, mind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7.10%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Expanding NATO</a:t>
                      </a:r>
                      <a:endParaRPr sz="1000"/>
                    </a:p>
                  </a:txBody>
                  <a:tcPr marT="19050" marB="19050" marR="91425" marL="9142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nato, join, expand, russia, way, death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13.98%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poland, middle, british, east, time, queen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31.74%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Oil issues</a:t>
                      </a:r>
                      <a:endParaRPr sz="1000"/>
                    </a:p>
                  </a:txBody>
                  <a:tcPr marT="19050" marB="19050" marR="91425" marL="9142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sanction, agreement, increase, issue, include, oil,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sp>
        <p:nvSpPr>
          <p:cNvPr id="396" name="Google Shape;396;p35"/>
          <p:cNvSpPr txBox="1"/>
          <p:nvPr/>
        </p:nvSpPr>
        <p:spPr>
          <a:xfrm>
            <a:off x="4368450" y="55600"/>
            <a:ext cx="246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Saudi Arabia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397" name="Google Shape;397;p35"/>
          <p:cNvGraphicFramePr/>
          <p:nvPr/>
        </p:nvGraphicFramePr>
        <p:xfrm>
          <a:off x="2719850" y="3009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{A3E3EF68-5873-4E85-9644-DF2FCB73BCFB}</a:tableStyleId>
              </a:tblPr>
              <a:tblGrid>
                <a:gridCol w="521375"/>
                <a:gridCol w="947425"/>
                <a:gridCol w="837150"/>
                <a:gridCol w="1917525"/>
                <a:gridCol w="19762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 #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Anchors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Prevalence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 terms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president, putin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8.88%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putin, president, bennett, vladimir, zelensky, bennet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7.10%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Expanding NATO</a:t>
                      </a:r>
                      <a:endParaRPr sz="1000"/>
                    </a:p>
                  </a:txBody>
                  <a:tcPr marT="19050" marB="19050" marR="91425" marL="9142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nato, join, member, country, accept, membership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13.98%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Humanitarian aid</a:t>
                      </a:r>
                      <a:endParaRPr sz="1000"/>
                    </a:p>
                  </a:txBody>
                  <a:tcPr marT="19050" marB="19050" marR="91425" marL="9142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poland, ukrainian, prime, ukraine, minister, humanitarian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31.74%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Missile defense</a:t>
                      </a:r>
                      <a:endParaRPr sz="1000"/>
                    </a:p>
                  </a:txBody>
                  <a:tcPr marT="19050" marB="19050" marR="91425" marL="9142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dome, iron, military, iran, israel, syria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sp>
        <p:nvSpPr>
          <p:cNvPr id="398" name="Google Shape;398;p35"/>
          <p:cNvSpPr txBox="1"/>
          <p:nvPr/>
        </p:nvSpPr>
        <p:spPr>
          <a:xfrm>
            <a:off x="4618950" y="2609075"/>
            <a:ext cx="196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Israel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9" name="Google Shape;399;p35"/>
          <p:cNvSpPr txBox="1"/>
          <p:nvPr/>
        </p:nvSpPr>
        <p:spPr>
          <a:xfrm>
            <a:off x="2525" y="1209550"/>
            <a:ext cx="21936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CorEx topic modeling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Extracts topics otherwise dominated by “Ukraine”, “Russia”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Topics reflect most important issues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Country specific issues (oil for SA, missile defense for Israel)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idx="1" type="subTitle"/>
          </p:nvPr>
        </p:nvSpPr>
        <p:spPr>
          <a:xfrm>
            <a:off x="3233524" y="2123975"/>
            <a:ext cx="51981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Montserrat Black"/>
                <a:ea typeface="Montserrat Black"/>
                <a:cs typeface="Montserrat Black"/>
                <a:sym typeface="Montserrat Black"/>
              </a:rPr>
              <a:t>Sentiment Analysis</a:t>
            </a:r>
            <a:endParaRPr sz="320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31" name="Google Shape;131;p20"/>
          <p:cNvSpPr txBox="1"/>
          <p:nvPr>
            <p:ph idx="2" type="subTitle"/>
          </p:nvPr>
        </p:nvSpPr>
        <p:spPr>
          <a:xfrm>
            <a:off x="3233534" y="2424000"/>
            <a:ext cx="3888900" cy="4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How</a:t>
            </a:r>
            <a:r>
              <a:rPr lang="en" sz="1800"/>
              <a:t> are posters feeling?</a:t>
            </a:r>
            <a:endParaRPr sz="1800"/>
          </a:p>
        </p:txBody>
      </p:sp>
      <p:sp>
        <p:nvSpPr>
          <p:cNvPr id="132" name="Google Shape;132;p20"/>
          <p:cNvSpPr txBox="1"/>
          <p:nvPr>
            <p:ph idx="3" type="subTitle"/>
          </p:nvPr>
        </p:nvSpPr>
        <p:spPr>
          <a:xfrm>
            <a:off x="3213753" y="820900"/>
            <a:ext cx="35385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Topic Analysis</a:t>
            </a:r>
            <a:endParaRPr sz="3200"/>
          </a:p>
        </p:txBody>
      </p:sp>
      <p:sp>
        <p:nvSpPr>
          <p:cNvPr id="133" name="Google Shape;133;p20"/>
          <p:cNvSpPr txBox="1"/>
          <p:nvPr>
            <p:ph idx="6" type="subTitle"/>
          </p:nvPr>
        </p:nvSpPr>
        <p:spPr>
          <a:xfrm>
            <a:off x="3213750" y="1116425"/>
            <a:ext cx="37734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What are posters discussing?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34" name="Google Shape;134;p20"/>
          <p:cNvSpPr/>
          <p:nvPr/>
        </p:nvSpPr>
        <p:spPr>
          <a:xfrm>
            <a:off x="2489513" y="967255"/>
            <a:ext cx="766800" cy="4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2512098" y="2270575"/>
            <a:ext cx="766800" cy="4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20"/>
          <p:cNvGrpSpPr/>
          <p:nvPr/>
        </p:nvGrpSpPr>
        <p:grpSpPr>
          <a:xfrm>
            <a:off x="2668572" y="2373413"/>
            <a:ext cx="453868" cy="425178"/>
            <a:chOff x="2753373" y="2902523"/>
            <a:chExt cx="347552" cy="325557"/>
          </a:xfrm>
        </p:grpSpPr>
        <p:sp>
          <p:nvSpPr>
            <p:cNvPr id="137" name="Google Shape;137;p20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0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0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" name="Google Shape;143;p20"/>
          <p:cNvGrpSpPr/>
          <p:nvPr/>
        </p:nvGrpSpPr>
        <p:grpSpPr>
          <a:xfrm>
            <a:off x="2667514" y="1072545"/>
            <a:ext cx="410830" cy="410862"/>
            <a:chOff x="7121669" y="1533610"/>
            <a:chExt cx="321362" cy="321362"/>
          </a:xfrm>
        </p:grpSpPr>
        <p:sp>
          <p:nvSpPr>
            <p:cNvPr id="144" name="Google Shape;144;p2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20"/>
          <p:cNvSpPr txBox="1"/>
          <p:nvPr/>
        </p:nvSpPr>
        <p:spPr>
          <a:xfrm>
            <a:off x="2419075" y="3234200"/>
            <a:ext cx="63825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Gauge public sentiment directly from the people rather than through government </a:t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Governments and media can use analysis to inform their response to the conflict</a:t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 txBox="1"/>
          <p:nvPr>
            <p:ph type="title"/>
          </p:nvPr>
        </p:nvSpPr>
        <p:spPr>
          <a:xfrm>
            <a:off x="550550" y="481000"/>
            <a:ext cx="16455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cxnSp>
        <p:nvCxnSpPr>
          <p:cNvPr id="151" name="Google Shape;151;p20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21"/>
          <p:cNvGrpSpPr/>
          <p:nvPr/>
        </p:nvGrpSpPr>
        <p:grpSpPr>
          <a:xfrm>
            <a:off x="2527767" y="596558"/>
            <a:ext cx="6139505" cy="3270738"/>
            <a:chOff x="233350" y="949250"/>
            <a:chExt cx="7137300" cy="3802300"/>
          </a:xfrm>
        </p:grpSpPr>
        <p:sp>
          <p:nvSpPr>
            <p:cNvPr id="157" name="Google Shape;157;p21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1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1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1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1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1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1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1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1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1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1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1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1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" name="Google Shape;208;p21"/>
          <p:cNvSpPr/>
          <p:nvPr/>
        </p:nvSpPr>
        <p:spPr>
          <a:xfrm>
            <a:off x="3397450" y="12327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1"/>
          <p:cNvSpPr/>
          <p:nvPr/>
        </p:nvSpPr>
        <p:spPr>
          <a:xfrm>
            <a:off x="6796700" y="190008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1"/>
          <p:cNvSpPr/>
          <p:nvPr/>
        </p:nvSpPr>
        <p:spPr>
          <a:xfrm>
            <a:off x="3211350" y="193451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1"/>
          <p:cNvSpPr/>
          <p:nvPr/>
        </p:nvSpPr>
        <p:spPr>
          <a:xfrm>
            <a:off x="5927050" y="16716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1"/>
          <p:cNvSpPr/>
          <p:nvPr/>
        </p:nvSpPr>
        <p:spPr>
          <a:xfrm>
            <a:off x="3305850" y="15120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>
            <a:off x="5733925" y="129268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1"/>
          <p:cNvSpPr/>
          <p:nvPr/>
        </p:nvSpPr>
        <p:spPr>
          <a:xfrm>
            <a:off x="6648250" y="1805588"/>
            <a:ext cx="94500" cy="9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" name="Google Shape;215;p21"/>
          <p:cNvGrpSpPr/>
          <p:nvPr/>
        </p:nvGrpSpPr>
        <p:grpSpPr>
          <a:xfrm>
            <a:off x="6742750" y="4635775"/>
            <a:ext cx="1637701" cy="293100"/>
            <a:chOff x="2647950" y="4011725"/>
            <a:chExt cx="1637701" cy="293100"/>
          </a:xfrm>
        </p:grpSpPr>
        <p:sp>
          <p:nvSpPr>
            <p:cNvPr id="216" name="Google Shape;216;p21"/>
            <p:cNvSpPr txBox="1"/>
            <p:nvPr/>
          </p:nvSpPr>
          <p:spPr>
            <a:xfrm>
              <a:off x="2704351" y="4011725"/>
              <a:ext cx="15813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73763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Authoritarian</a:t>
              </a:r>
              <a:endParaRPr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2647950" y="4111021"/>
              <a:ext cx="94500" cy="94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21"/>
          <p:cNvSpPr/>
          <p:nvPr/>
        </p:nvSpPr>
        <p:spPr>
          <a:xfrm>
            <a:off x="6312725" y="1021938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"/>
          <p:cNvSpPr txBox="1"/>
          <p:nvPr/>
        </p:nvSpPr>
        <p:spPr>
          <a:xfrm>
            <a:off x="2815000" y="4634121"/>
            <a:ext cx="12975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Democracy</a:t>
            </a:r>
            <a:endParaRPr>
              <a:solidFill>
                <a:srgbClr val="07376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20" name="Google Shape;220;p21"/>
          <p:cNvSpPr/>
          <p:nvPr/>
        </p:nvSpPr>
        <p:spPr>
          <a:xfrm>
            <a:off x="2776900" y="4733421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21"/>
          <p:cNvGrpSpPr/>
          <p:nvPr/>
        </p:nvGrpSpPr>
        <p:grpSpPr>
          <a:xfrm>
            <a:off x="4611425" y="4634125"/>
            <a:ext cx="1864600" cy="293100"/>
            <a:chOff x="6989700" y="4011725"/>
            <a:chExt cx="1864600" cy="293100"/>
          </a:xfrm>
        </p:grpSpPr>
        <p:sp>
          <p:nvSpPr>
            <p:cNvPr id="222" name="Google Shape;222;p21"/>
            <p:cNvSpPr txBox="1"/>
            <p:nvPr/>
          </p:nvSpPr>
          <p:spPr>
            <a:xfrm>
              <a:off x="7033000" y="4011725"/>
              <a:ext cx="18213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73763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Hybrid regime</a:t>
              </a:r>
              <a:endParaRPr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6989700" y="4111021"/>
              <a:ext cx="94500" cy="94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21"/>
          <p:cNvSpPr/>
          <p:nvPr/>
        </p:nvSpPr>
        <p:spPr>
          <a:xfrm>
            <a:off x="6123425" y="1934513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1"/>
          <p:cNvSpPr/>
          <p:nvPr/>
        </p:nvSpPr>
        <p:spPr>
          <a:xfrm>
            <a:off x="6381525" y="1934513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1"/>
          <p:cNvSpPr/>
          <p:nvPr/>
        </p:nvSpPr>
        <p:spPr>
          <a:xfrm>
            <a:off x="5306775" y="13272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1"/>
          <p:cNvSpPr/>
          <p:nvPr/>
        </p:nvSpPr>
        <p:spPr>
          <a:xfrm>
            <a:off x="5401275" y="12327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1"/>
          <p:cNvSpPr/>
          <p:nvPr/>
        </p:nvSpPr>
        <p:spPr>
          <a:xfrm>
            <a:off x="5212275" y="135578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1"/>
          <p:cNvSpPr/>
          <p:nvPr/>
        </p:nvSpPr>
        <p:spPr>
          <a:xfrm>
            <a:off x="5159150" y="117351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1"/>
          <p:cNvSpPr/>
          <p:nvPr/>
        </p:nvSpPr>
        <p:spPr>
          <a:xfrm>
            <a:off x="5567600" y="1232763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1"/>
          <p:cNvSpPr/>
          <p:nvPr/>
        </p:nvSpPr>
        <p:spPr>
          <a:xfrm>
            <a:off x="7369925" y="1711088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1"/>
          <p:cNvSpPr/>
          <p:nvPr/>
        </p:nvSpPr>
        <p:spPr>
          <a:xfrm>
            <a:off x="7986175" y="16065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1"/>
          <p:cNvSpPr/>
          <p:nvPr/>
        </p:nvSpPr>
        <p:spPr>
          <a:xfrm>
            <a:off x="7891675" y="31211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1"/>
          <p:cNvSpPr/>
          <p:nvPr/>
        </p:nvSpPr>
        <p:spPr>
          <a:xfrm>
            <a:off x="7464425" y="249628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1"/>
          <p:cNvSpPr/>
          <p:nvPr/>
        </p:nvSpPr>
        <p:spPr>
          <a:xfrm>
            <a:off x="5064650" y="2225913"/>
            <a:ext cx="94500" cy="9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1"/>
          <p:cNvSpPr/>
          <p:nvPr/>
        </p:nvSpPr>
        <p:spPr>
          <a:xfrm>
            <a:off x="5662100" y="314748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1"/>
          <p:cNvSpPr/>
          <p:nvPr/>
        </p:nvSpPr>
        <p:spPr>
          <a:xfrm>
            <a:off x="5756600" y="1766163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1"/>
          <p:cNvSpPr/>
          <p:nvPr/>
        </p:nvSpPr>
        <p:spPr>
          <a:xfrm>
            <a:off x="8430775" y="35508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1"/>
          <p:cNvSpPr/>
          <p:nvPr/>
        </p:nvSpPr>
        <p:spPr>
          <a:xfrm>
            <a:off x="5159150" y="1699713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1"/>
          <p:cNvSpPr/>
          <p:nvPr/>
        </p:nvSpPr>
        <p:spPr>
          <a:xfrm>
            <a:off x="4970150" y="1860663"/>
            <a:ext cx="94500" cy="9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1"/>
          <p:cNvSpPr/>
          <p:nvPr/>
        </p:nvSpPr>
        <p:spPr>
          <a:xfrm>
            <a:off x="7275425" y="228313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1"/>
          <p:cNvSpPr/>
          <p:nvPr/>
        </p:nvSpPr>
        <p:spPr>
          <a:xfrm>
            <a:off x="6864150" y="1766163"/>
            <a:ext cx="94500" cy="9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1"/>
          <p:cNvSpPr txBox="1"/>
          <p:nvPr>
            <p:ph type="title"/>
          </p:nvPr>
        </p:nvSpPr>
        <p:spPr>
          <a:xfrm>
            <a:off x="466925" y="4024225"/>
            <a:ext cx="1733100" cy="51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sp>
        <p:nvSpPr>
          <p:cNvPr id="244" name="Google Shape;244;p21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1"/>
          <p:cNvSpPr txBox="1"/>
          <p:nvPr>
            <p:ph type="title"/>
          </p:nvPr>
        </p:nvSpPr>
        <p:spPr>
          <a:xfrm>
            <a:off x="550550" y="481000"/>
            <a:ext cx="16455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cxnSp>
        <p:nvCxnSpPr>
          <p:cNvPr id="246" name="Google Shape;246;p21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21"/>
          <p:cNvSpPr txBox="1"/>
          <p:nvPr/>
        </p:nvSpPr>
        <p:spPr>
          <a:xfrm>
            <a:off x="2525" y="1209550"/>
            <a:ext cx="219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Subreddits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Mixture of political systems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Multiple regions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High GDPs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At least 1000 posts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Feb 23 - Apr 2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Post languages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English (84%)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Italian (4.4%)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French (3.6%)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German (1.7%)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…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/>
          <p:cNvSpPr txBox="1"/>
          <p:nvPr/>
        </p:nvSpPr>
        <p:spPr>
          <a:xfrm>
            <a:off x="2759425" y="192725"/>
            <a:ext cx="613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Does overall </a:t>
            </a:r>
            <a:r>
              <a:rPr b="1" lang="en"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sentiment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vary by country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1"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2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2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/>
          </a:p>
        </p:txBody>
      </p:sp>
      <p:sp>
        <p:nvSpPr>
          <p:cNvPr id="255" name="Google Shape;255;p22"/>
          <p:cNvSpPr txBox="1"/>
          <p:nvPr/>
        </p:nvSpPr>
        <p:spPr>
          <a:xfrm>
            <a:off x="-29275" y="1150575"/>
            <a:ext cx="22254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Observations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Russia is </a:t>
            </a: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positive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Nearly everyone else is </a:t>
            </a: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negative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Parameters and tools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for 1000+ posts per country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VADER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sentiment analysis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56" name="Google Shape;256;p22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7" name="Google Shape;2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3350" y="640925"/>
            <a:ext cx="6806948" cy="44271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2"/>
          <p:cNvSpPr txBox="1"/>
          <p:nvPr/>
        </p:nvSpPr>
        <p:spPr>
          <a:xfrm>
            <a:off x="6932750" y="4057775"/>
            <a:ext cx="185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More granularity is necessary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9" name="Google Shape;25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837" y="2413563"/>
            <a:ext cx="1125026" cy="1174224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2"/>
          <p:cNvSpPr txBox="1"/>
          <p:nvPr/>
        </p:nvSpPr>
        <p:spPr>
          <a:xfrm>
            <a:off x="3286775" y="640925"/>
            <a:ext cx="367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Saudi Arabia more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negative than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France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1" name="Google Shape;261;p22"/>
          <p:cNvSpPr/>
          <p:nvPr/>
        </p:nvSpPr>
        <p:spPr>
          <a:xfrm>
            <a:off x="2747900" y="1191925"/>
            <a:ext cx="264300" cy="105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2"/>
          <p:cNvSpPr/>
          <p:nvPr/>
        </p:nvSpPr>
        <p:spPr>
          <a:xfrm>
            <a:off x="2565875" y="4673375"/>
            <a:ext cx="446400" cy="105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3" name="Google Shape;263;p22"/>
          <p:cNvCxnSpPr>
            <a:endCxn id="261" idx="3"/>
          </p:cNvCxnSpPr>
          <p:nvPr/>
        </p:nvCxnSpPr>
        <p:spPr>
          <a:xfrm flipH="1">
            <a:off x="3012200" y="1115725"/>
            <a:ext cx="311100" cy="1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22"/>
          <p:cNvCxnSpPr>
            <a:endCxn id="262" idx="3"/>
          </p:cNvCxnSpPr>
          <p:nvPr/>
        </p:nvCxnSpPr>
        <p:spPr>
          <a:xfrm flipH="1">
            <a:off x="3012275" y="1174475"/>
            <a:ext cx="446100" cy="355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22"/>
          <p:cNvSpPr txBox="1"/>
          <p:nvPr/>
        </p:nvSpPr>
        <p:spPr>
          <a:xfrm>
            <a:off x="3245125" y="3587775"/>
            <a:ext cx="185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Belarus very negative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6" name="Google Shape;266;p22"/>
          <p:cNvCxnSpPr/>
          <p:nvPr/>
        </p:nvCxnSpPr>
        <p:spPr>
          <a:xfrm flipH="1">
            <a:off x="3076450" y="4098350"/>
            <a:ext cx="258600" cy="46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/>
        </p:nvSpPr>
        <p:spPr>
          <a:xfrm>
            <a:off x="2759425" y="192725"/>
            <a:ext cx="613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Differences between </a:t>
            </a:r>
            <a:r>
              <a:rPr b="1" lang="en"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Ukraine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"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Russia</a:t>
            </a:r>
            <a:endParaRPr b="1"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23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3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/>
          </a:p>
        </p:txBody>
      </p:sp>
      <p:sp>
        <p:nvSpPr>
          <p:cNvPr id="274" name="Google Shape;274;p23"/>
          <p:cNvSpPr txBox="1"/>
          <p:nvPr/>
        </p:nvSpPr>
        <p:spPr>
          <a:xfrm>
            <a:off x="-29275" y="1150575"/>
            <a:ext cx="22254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Sentiments differ by topic and country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Aligns with expected results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Notes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Most </a:t>
            </a: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r/Ukraine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posters probably not Ukrainian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r/Russia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accused of government propaganda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5" name="Google Shape;275;p23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6" name="Google Shape;2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2248" y="720575"/>
            <a:ext cx="6170127" cy="42781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3"/>
          <p:cNvSpPr txBox="1"/>
          <p:nvPr/>
        </p:nvSpPr>
        <p:spPr>
          <a:xfrm>
            <a:off x="6296400" y="4774200"/>
            <a:ext cx="2847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* missing data indicates &lt; 20 posts</a:t>
            </a:r>
            <a:endParaRPr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4"/>
          <p:cNvSpPr txBox="1"/>
          <p:nvPr>
            <p:ph type="title"/>
          </p:nvPr>
        </p:nvSpPr>
        <p:spPr>
          <a:xfrm>
            <a:off x="-29300" y="481000"/>
            <a:ext cx="22254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/>
          </a:p>
        </p:txBody>
      </p:sp>
      <p:cxnSp>
        <p:nvCxnSpPr>
          <p:cNvPr id="284" name="Google Shape;284;p24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5" name="Google Shape;285;p24"/>
          <p:cNvSpPr txBox="1"/>
          <p:nvPr/>
        </p:nvSpPr>
        <p:spPr>
          <a:xfrm>
            <a:off x="2525" y="1209550"/>
            <a:ext cx="219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GDP vs. Putin/Russia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Expectation:</a:t>
            </a:r>
            <a:endParaRPr u="sng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Negativity α GDP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24"/>
          <p:cNvSpPr txBox="1"/>
          <p:nvPr/>
        </p:nvSpPr>
        <p:spPr>
          <a:xfrm>
            <a:off x="2782900" y="92850"/>
            <a:ext cx="6135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No clear relationship between sentiment and GDP or 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democracy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index</a:t>
            </a:r>
            <a:endParaRPr b="1"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7" name="Google Shape;287;p24"/>
          <p:cNvCxnSpPr/>
          <p:nvPr/>
        </p:nvCxnSpPr>
        <p:spPr>
          <a:xfrm>
            <a:off x="2747900" y="822025"/>
            <a:ext cx="5930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8" name="Google Shape;2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3750" y="931000"/>
            <a:ext cx="5212642" cy="3945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4"/>
          <p:cNvSpPr/>
          <p:nvPr/>
        </p:nvSpPr>
        <p:spPr>
          <a:xfrm>
            <a:off x="3182400" y="3393775"/>
            <a:ext cx="2607000" cy="1482600"/>
          </a:xfrm>
          <a:prstGeom prst="roundRect">
            <a:avLst>
              <a:gd fmla="val 7920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4"/>
          <p:cNvSpPr/>
          <p:nvPr/>
        </p:nvSpPr>
        <p:spPr>
          <a:xfrm>
            <a:off x="3182400" y="2190100"/>
            <a:ext cx="2607000" cy="1259100"/>
          </a:xfrm>
          <a:prstGeom prst="roundRect">
            <a:avLst>
              <a:gd fmla="val 7920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4"/>
          <p:cNvSpPr txBox="1"/>
          <p:nvPr/>
        </p:nvSpPr>
        <p:spPr>
          <a:xfrm>
            <a:off x="-29350" y="2659825"/>
            <a:ext cx="2193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Democracy Score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vs. Putin/Russia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Expectation:</a:t>
            </a:r>
            <a:endParaRPr u="sng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Negativity α DS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5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5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</a:t>
            </a:r>
            <a:r>
              <a:rPr lang="en"/>
              <a:t> Extraction</a:t>
            </a:r>
            <a:endParaRPr/>
          </a:p>
        </p:txBody>
      </p:sp>
      <p:cxnSp>
        <p:nvCxnSpPr>
          <p:cNvPr id="298" name="Google Shape;298;p25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299" name="Google Shape;299;p25"/>
          <p:cNvGraphicFramePr/>
          <p:nvPr/>
        </p:nvGraphicFramePr>
        <p:xfrm>
          <a:off x="2719850" y="49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{A3E3EF68-5873-4E85-9644-DF2FCB73BCFB}</a:tableStyleId>
              </a:tblPr>
              <a:tblGrid>
                <a:gridCol w="521375"/>
                <a:gridCol w="947425"/>
                <a:gridCol w="837150"/>
                <a:gridCol w="1917525"/>
                <a:gridCol w="16885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 #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Anchors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Prevalence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 terms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president, putin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9.54%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Negative opinions of leaders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putin, president, fuck, trump, vladimir, biden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3.48%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Discussion of</a:t>
                      </a:r>
                      <a:r>
                        <a:rPr lang="en" sz="1000"/>
                        <a:t> NATO involvement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nato, join, member, attack, involve, alliance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1.65%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Disinformation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poland, </a:t>
                      </a:r>
                      <a:r>
                        <a:rPr lang="en" sz="1000"/>
                        <a:t>euvsdisinfo</a:t>
                      </a:r>
                      <a:r>
                        <a:rPr lang="en" sz="1000"/>
                        <a:t>, nocat, interactive, ist, leben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31.22%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Automated messages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en, bot, kr, russia, sar, automatically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sp>
        <p:nvSpPr>
          <p:cNvPr id="300" name="Google Shape;300;p25"/>
          <p:cNvSpPr txBox="1"/>
          <p:nvPr/>
        </p:nvSpPr>
        <p:spPr>
          <a:xfrm>
            <a:off x="4618950" y="55600"/>
            <a:ext cx="196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Ukraine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301" name="Google Shape;301;p25"/>
          <p:cNvGraphicFramePr/>
          <p:nvPr/>
        </p:nvGraphicFramePr>
        <p:xfrm>
          <a:off x="2719850" y="3009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{A3E3EF68-5873-4E85-9644-DF2FCB73BCFB}</a:tableStyleId>
              </a:tblPr>
              <a:tblGrid>
                <a:gridCol w="521375"/>
                <a:gridCol w="947425"/>
                <a:gridCol w="837150"/>
                <a:gridCol w="1917525"/>
                <a:gridCol w="16885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 #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Anchors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Prevalence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 terms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president, putin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6.58%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Negative opinions of leaders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putin, president, </a:t>
                      </a:r>
                      <a:r>
                        <a:rPr lang="en" sz="1000"/>
                        <a:t>lukashenko</a:t>
                      </a:r>
                      <a:r>
                        <a:rPr lang="en" sz="1000"/>
                        <a:t>, fuck, pro, trump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5.22%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Discussion of NATO involvement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nato, member, attack, join, article, alliance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11.25%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Sending allied jets to Ukraine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poland, ukraine, jet, lithuania, slovakia, valid,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32.12%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Border issues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polish, ukrainian, people, border, refugee, russian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sp>
        <p:nvSpPr>
          <p:cNvPr id="302" name="Google Shape;302;p25"/>
          <p:cNvSpPr txBox="1"/>
          <p:nvPr/>
        </p:nvSpPr>
        <p:spPr>
          <a:xfrm>
            <a:off x="4618950" y="2609075"/>
            <a:ext cx="196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Poland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3" name="Google Shape;303;p25"/>
          <p:cNvSpPr txBox="1"/>
          <p:nvPr/>
        </p:nvSpPr>
        <p:spPr>
          <a:xfrm>
            <a:off x="2525" y="1209550"/>
            <a:ext cx="21936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CorEx topic modeling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Extracts topics otherwise dominated by “Ukraine”, “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Russia”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Avoids noise from AutoModerator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Topics reflect most important issues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Ukraine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broad disdain for leaders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4" name="Google Shape;304;p25"/>
          <p:cNvSpPr txBox="1"/>
          <p:nvPr/>
        </p:nvSpPr>
        <p:spPr>
          <a:xfrm>
            <a:off x="2525" y="3798250"/>
            <a:ext cx="219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Poland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Foreign military aid, refugee crisis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6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6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Extraction</a:t>
            </a:r>
            <a:endParaRPr/>
          </a:p>
        </p:txBody>
      </p:sp>
      <p:cxnSp>
        <p:nvCxnSpPr>
          <p:cNvPr id="311" name="Google Shape;311;p26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312" name="Google Shape;312;p26"/>
          <p:cNvGraphicFramePr/>
          <p:nvPr/>
        </p:nvGraphicFramePr>
        <p:xfrm>
          <a:off x="2719850" y="49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{A3E3EF68-5873-4E85-9644-DF2FCB73BCFB}</a:tableStyleId>
              </a:tblPr>
              <a:tblGrid>
                <a:gridCol w="521375"/>
                <a:gridCol w="947425"/>
                <a:gridCol w="837150"/>
                <a:gridCol w="1917525"/>
                <a:gridCol w="1747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 #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Anchors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Prevalence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 terms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president, putin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9.15%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Disdain towards Lukashenko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putin, president, lukashenko, luka, vladimir, puppet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2.37%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Favorable media coverage of NATO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nato, summary, extended, reputable, reuters, feedback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13.15%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Border issues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poland, ukraine, russian, belarusian, ukrainian, force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20.99%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Protesting fascism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people, protest, country, fascist, year, like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sp>
        <p:nvSpPr>
          <p:cNvPr id="313" name="Google Shape;313;p26"/>
          <p:cNvSpPr txBox="1"/>
          <p:nvPr/>
        </p:nvSpPr>
        <p:spPr>
          <a:xfrm>
            <a:off x="4368450" y="55600"/>
            <a:ext cx="246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Belarus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" name="Google Shape;314;p26"/>
          <p:cNvSpPr txBox="1"/>
          <p:nvPr/>
        </p:nvSpPr>
        <p:spPr>
          <a:xfrm>
            <a:off x="2525" y="1209550"/>
            <a:ext cx="2193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CorEx topic modeling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Extracts topics otherwise dominated by “Ukraine”, “Russia”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Topics reflect most important issues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Protesting the Lukashenko government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02902"/>
            <a:ext cx="9144001" cy="1734446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7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7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cxnSp>
        <p:nvCxnSpPr>
          <p:cNvPr id="322" name="Google Shape;322;p27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3" name="Google Shape;323;p27"/>
          <p:cNvSpPr txBox="1"/>
          <p:nvPr/>
        </p:nvSpPr>
        <p:spPr>
          <a:xfrm>
            <a:off x="2332775" y="481000"/>
            <a:ext cx="6840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Country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subreddits not necessarily representative of country’s citizens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Sentiment data only for English posts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ata on posters’ location 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Authoritarian countries censor speech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Government propaganda on r/Russia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Topics reflect most important aspects of the conflict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Bel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arus: anti-Lukashenko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Pola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nd: refugee crisis and foreign aid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No clear relationship between GDP and system of government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Governments may not be responding to the will of their citizens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Subreddits do not accurately represent that country’s sentiments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p27"/>
          <p:cNvSpPr txBox="1"/>
          <p:nvPr/>
        </p:nvSpPr>
        <p:spPr>
          <a:xfrm>
            <a:off x="2196100" y="4868050"/>
            <a:ext cx="219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https://upload.wikimedia.org/wikipedia/commons/thumb/2/2a/Panorama_of_Podil.jpg/1977px-Panorama_of_Podil.jpg</a:t>
            </a:r>
            <a:endParaRPr sz="600">
              <a:solidFill>
                <a:schemeClr val="lt1"/>
              </a:solidFill>
            </a:endParaRPr>
          </a:p>
        </p:txBody>
      </p:sp>
      <p:sp>
        <p:nvSpPr>
          <p:cNvPr id="325" name="Google Shape;325;p27"/>
          <p:cNvSpPr/>
          <p:nvPr/>
        </p:nvSpPr>
        <p:spPr>
          <a:xfrm>
            <a:off x="2360100" y="2569475"/>
            <a:ext cx="6628800" cy="87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7"/>
          <p:cNvSpPr/>
          <p:nvPr/>
        </p:nvSpPr>
        <p:spPr>
          <a:xfrm>
            <a:off x="2360100" y="1805000"/>
            <a:ext cx="6358800" cy="71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Business Meeting by Slidesgo">
  <a:themeElements>
    <a:clrScheme name="Simple Light">
      <a:dk1>
        <a:srgbClr val="000000"/>
      </a:dk1>
      <a:lt1>
        <a:srgbClr val="FFFFFF"/>
      </a:lt1>
      <a:dk2>
        <a:srgbClr val="FF6B03"/>
      </a:dk2>
      <a:lt2>
        <a:srgbClr val="073763"/>
      </a:lt2>
      <a:accent1>
        <a:srgbClr val="9FC5E8"/>
      </a:accent1>
      <a:accent2>
        <a:srgbClr val="F9CB9C"/>
      </a:accent2>
      <a:accent3>
        <a:srgbClr val="CFE2F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